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91" r:id="rId6"/>
    <p:sldId id="266" r:id="rId7"/>
    <p:sldId id="287" r:id="rId8"/>
    <p:sldId id="290" r:id="rId9"/>
    <p:sldId id="288" r:id="rId10"/>
    <p:sldId id="289" r:id="rId11"/>
    <p:sldId id="267" r:id="rId12"/>
    <p:sldId id="293" r:id="rId13"/>
    <p:sldId id="294" r:id="rId14"/>
    <p:sldId id="268" r:id="rId15"/>
    <p:sldId id="300" r:id="rId16"/>
    <p:sldId id="301" r:id="rId17"/>
    <p:sldId id="269" r:id="rId18"/>
    <p:sldId id="286" r:id="rId19"/>
    <p:sldId id="295" r:id="rId20"/>
    <p:sldId id="296" r:id="rId21"/>
    <p:sldId id="297" r:id="rId22"/>
    <p:sldId id="298" r:id="rId23"/>
    <p:sldId id="270" r:id="rId24"/>
    <p:sldId id="285" r:id="rId25"/>
    <p:sldId id="271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72" r:id="rId34"/>
    <p:sldId id="274" r:id="rId35"/>
    <p:sldId id="273" r:id="rId36"/>
    <p:sldId id="260" r:id="rId37"/>
    <p:sldId id="26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  <p:embeddedFont>
      <p:font typeface="Roboto Mono Light" panose="00000009000000000000" pitchFamily="49" charset="0"/>
      <p:regular r:id="rId52"/>
      <p:bold r:id="rId53"/>
      <p:italic r:id="rId54"/>
      <p:boldItalic r:id="rId55"/>
    </p:embeddedFont>
    <p:embeddedFont>
      <p:font typeface="Roboto Mono Medium" panose="00000009000000000000" pitchFamily="49" charset="0"/>
      <p:regular r:id="rId56"/>
      <p:bold r:id="rId57"/>
      <p:italic r:id="rId58"/>
      <p:boldItalic r:id="rId59"/>
    </p:embeddedFont>
    <p:embeddedFont>
      <p:font typeface="Sora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wLghv9UCUDUhcBfdv9wPJIx1w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21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4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672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4435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5777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104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126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19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90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302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222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6387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87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5858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226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59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6015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2795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4283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7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68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72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195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12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114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ublic.tableau.com/views/advert_16734525326890/Dashboard1?:language=en-GB&amp;publish=yes&amp;:display_count=n&amp;:origin=viz_share_link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arceaxl82/shopping-mall-paid-search-campaign-data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089" y="1781203"/>
            <a:ext cx="9487800" cy="1849109"/>
            <a:chOff x="1352090" y="1597973"/>
            <a:chExt cx="9487800" cy="184910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090" y="159797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Marketing Analytics: Ads Performance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Business Analytics</a:t>
              </a:r>
              <a:r>
                <a:rPr lang="en-US" sz="1800" b="0" i="0" u="none" strike="noStrike" cap="none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295939"/>
            <a:ext cx="11582400" cy="12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Statements, Goals, Metrics, and Scenario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90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, Metrics, dan </a:t>
            </a:r>
            <a:r>
              <a:rPr lang="en-US" dirty="0" err="1"/>
              <a:t>Skenario</a:t>
            </a:r>
            <a:endParaRPr dirty="0"/>
          </a:p>
        </p:txBody>
      </p:sp>
      <p:sp>
        <p:nvSpPr>
          <p:cNvPr id="2" name="Google Shape;198;p4">
            <a:extLst>
              <a:ext uri="{FF2B5EF4-FFF2-40B4-BE49-F238E27FC236}">
                <a16:creationId xmlns:a16="http://schemas.microsoft.com/office/drawing/2014/main" id="{A1F87BB0-DA82-11F4-89CD-1F423ABA9775}"/>
              </a:ext>
            </a:extLst>
          </p:cNvPr>
          <p:cNvSpPr txBox="1"/>
          <p:nvPr/>
        </p:nvSpPr>
        <p:spPr>
          <a:xfrm>
            <a:off x="388943" y="1494922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Rumusan</a:t>
            </a:r>
            <a:r>
              <a:rPr lang="en-ID" sz="2000" b="1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masalah</a:t>
            </a:r>
            <a:endParaRPr lang="en-ID" sz="2000" b="1" u="sng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campaign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selama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menguntungkan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kinerja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terbaik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Tujuan</a:t>
            </a:r>
            <a:r>
              <a:rPr lang="en-ID" sz="2000" b="1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</a:t>
            </a:r>
            <a:r>
              <a:rPr lang="en-ID" sz="2000" b="1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ID" sz="2000" b="1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dijawab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campaign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menguntungkan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profit?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menyumbang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profit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terbanyak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kinerja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aspek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Brand Awareness?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kinerja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aspek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Trends Generated?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menjawab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pertanyaan-pertanyaan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budget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marketingnya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efektif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910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, Metrics, dan </a:t>
            </a:r>
            <a:r>
              <a:rPr lang="en-US" dirty="0" err="1"/>
              <a:t>Skenario</a:t>
            </a:r>
            <a:endParaRPr dirty="0"/>
          </a:p>
        </p:txBody>
      </p:sp>
      <p:sp>
        <p:nvSpPr>
          <p:cNvPr id="2" name="Google Shape;198;p4">
            <a:extLst>
              <a:ext uri="{FF2B5EF4-FFF2-40B4-BE49-F238E27FC236}">
                <a16:creationId xmlns:a16="http://schemas.microsoft.com/office/drawing/2014/main" id="{A1F87BB0-DA82-11F4-89CD-1F423ABA9775}"/>
              </a:ext>
            </a:extLst>
          </p:cNvPr>
          <p:cNvSpPr txBox="1"/>
          <p:nvPr/>
        </p:nvSpPr>
        <p:spPr>
          <a:xfrm>
            <a:off x="388943" y="1494922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u="sng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Metrics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Metrics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tercantum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dataset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impression, clicks, conversion, CTR, conversion rate, CPC, revenue, sale amount, profit &amp; loss.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Ditambahkan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metric CPM (Cost per Mille)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dikeluarkan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1000x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tampilan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u="sng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Skenario</a:t>
            </a:r>
            <a:endParaRPr lang="en-ID" sz="2000" b="1" u="sng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Marketing Manager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efektivitas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profit. Marketing Manager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membutuhkan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dashboard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dijalankan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memfokuskan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penayangan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mendatangkan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profit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terbaik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mengurangi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performanya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bidang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Brand Awareness dan </a:t>
            </a:r>
            <a:r>
              <a:rPr lang="en-ID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Traffics Generated.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3968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1130-72EC-FD9F-CAC9-1CD88E00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Dashboard User Flow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031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Storyline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D8276-48AF-05B4-3D9D-2917A947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91" y="1278710"/>
            <a:ext cx="7714836" cy="52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 </a:t>
            </a:r>
            <a:r>
              <a:rPr lang="en-US" dirty="0" err="1"/>
              <a:t>Userflow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BDAB2-28B9-227D-8A1B-8953D24E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5" y="2187920"/>
            <a:ext cx="10924415" cy="24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1DA6-F339-5F61-2FF7-121ECF91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Cleaning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17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6" name="Google Shape;216;g1451da43991_0_5">
            <a:extLst>
              <a:ext uri="{FF2B5EF4-FFF2-40B4-BE49-F238E27FC236}">
                <a16:creationId xmlns:a16="http://schemas.microsoft.com/office/drawing/2014/main" id="{2ED5506F-3253-FCA1-5CCB-E6E3EFA22855}"/>
              </a:ext>
            </a:extLst>
          </p:cNvPr>
          <p:cNvSpPr txBox="1"/>
          <p:nvPr/>
        </p:nvSpPr>
        <p:spPr>
          <a:xfrm>
            <a:off x="401515" y="1584375"/>
            <a:ext cx="50153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Mengecek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missing value.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34EFEDF-C277-4964-4D94-21A375A7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3" y="1997025"/>
            <a:ext cx="4724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16;g1451da43991_0_5">
            <a:extLst>
              <a:ext uri="{FF2B5EF4-FFF2-40B4-BE49-F238E27FC236}">
                <a16:creationId xmlns:a16="http://schemas.microsoft.com/office/drawing/2014/main" id="{26B8D73A-0E50-95CE-BA85-5B6DB79EBD13}"/>
              </a:ext>
            </a:extLst>
          </p:cNvPr>
          <p:cNvSpPr txBox="1"/>
          <p:nvPr/>
        </p:nvSpPr>
        <p:spPr>
          <a:xfrm>
            <a:off x="388943" y="5593158"/>
            <a:ext cx="50153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missing value.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" name="Google Shape;216;g1451da43991_0_5">
            <a:extLst>
              <a:ext uri="{FF2B5EF4-FFF2-40B4-BE49-F238E27FC236}">
                <a16:creationId xmlns:a16="http://schemas.microsoft.com/office/drawing/2014/main" id="{55F588D7-54C6-4598-B450-BEA8DA11E47D}"/>
              </a:ext>
            </a:extLst>
          </p:cNvPr>
          <p:cNvSpPr txBox="1"/>
          <p:nvPr/>
        </p:nvSpPr>
        <p:spPr>
          <a:xfrm>
            <a:off x="6260973" y="1584375"/>
            <a:ext cx="50153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Mengecek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duplicated data.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" name="Google Shape;216;g1451da43991_0_5">
            <a:extLst>
              <a:ext uri="{FF2B5EF4-FFF2-40B4-BE49-F238E27FC236}">
                <a16:creationId xmlns:a16="http://schemas.microsoft.com/office/drawing/2014/main" id="{0BD42930-1C8D-6604-A6B8-709DE4061372}"/>
              </a:ext>
            </a:extLst>
          </p:cNvPr>
          <p:cNvSpPr txBox="1"/>
          <p:nvPr/>
        </p:nvSpPr>
        <p:spPr>
          <a:xfrm>
            <a:off x="6248401" y="5593158"/>
            <a:ext cx="50153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duplicated data.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3CE42828-9870-BF06-463E-EF303813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43" y="2990850"/>
            <a:ext cx="54102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CDA0E1-ECDE-9AA6-BA1A-B1EB1148EAAA}"/>
              </a:ext>
            </a:extLst>
          </p:cNvPr>
          <p:cNvCxnSpPr/>
          <p:nvPr/>
        </p:nvCxnSpPr>
        <p:spPr>
          <a:xfrm>
            <a:off x="5943600" y="1381539"/>
            <a:ext cx="0" cy="480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8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6" name="Google Shape;216;g1451da43991_0_5">
            <a:extLst>
              <a:ext uri="{FF2B5EF4-FFF2-40B4-BE49-F238E27FC236}">
                <a16:creationId xmlns:a16="http://schemas.microsoft.com/office/drawing/2014/main" id="{2ED5506F-3253-FCA1-5CCB-E6E3EFA22855}"/>
              </a:ext>
            </a:extLst>
          </p:cNvPr>
          <p:cNvSpPr txBox="1"/>
          <p:nvPr/>
        </p:nvSpPr>
        <p:spPr>
          <a:xfrm>
            <a:off x="401515" y="1584375"/>
            <a:ext cx="63173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Mengubah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Ad Group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string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CADD8BE-A373-011A-C93B-4F400B1D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" y="1984445"/>
            <a:ext cx="5116092" cy="40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3A0F3A8-5030-542D-D851-82FC80462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6"/>
          <a:stretch/>
        </p:blipFill>
        <p:spPr bwMode="auto">
          <a:xfrm>
            <a:off x="5793123" y="1984444"/>
            <a:ext cx="554603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4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6" name="Google Shape;216;g1451da43991_0_5">
            <a:extLst>
              <a:ext uri="{FF2B5EF4-FFF2-40B4-BE49-F238E27FC236}">
                <a16:creationId xmlns:a16="http://schemas.microsoft.com/office/drawing/2014/main" id="{2ED5506F-3253-FCA1-5CCB-E6E3EFA22855}"/>
              </a:ext>
            </a:extLst>
          </p:cNvPr>
          <p:cNvSpPr txBox="1"/>
          <p:nvPr/>
        </p:nvSpPr>
        <p:spPr>
          <a:xfrm>
            <a:off x="401515" y="1584375"/>
            <a:ext cx="1084016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Menggabungkan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 Group.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 group.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memudahkan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perampingan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menyatukan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 group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serupa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Hasil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penyatuan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 group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dimasukkan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type.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BFAC0-D8BB-7F9D-63A1-B51F494A5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0" y="3389003"/>
            <a:ext cx="5162445" cy="2793378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948828FA-B0CC-B26D-5556-0F1758681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90" y="3389003"/>
            <a:ext cx="5343489" cy="244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1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Explain the Topics, Datasets, and Tool #Stage 1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Define Problem Statements, Goals, Metrics, and Scenario #Stage 2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Dashboard User Flow #Stage 3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Cleaning #Stage 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Build Dashboard and Gain Business Insights #Stage 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6" name="Google Shape;216;g1451da43991_0_5">
            <a:extLst>
              <a:ext uri="{FF2B5EF4-FFF2-40B4-BE49-F238E27FC236}">
                <a16:creationId xmlns:a16="http://schemas.microsoft.com/office/drawing/2014/main" id="{2ED5506F-3253-FCA1-5CCB-E6E3EFA22855}"/>
              </a:ext>
            </a:extLst>
          </p:cNvPr>
          <p:cNvSpPr txBox="1"/>
          <p:nvPr/>
        </p:nvSpPr>
        <p:spPr>
          <a:xfrm>
            <a:off x="401515" y="1584375"/>
            <a:ext cx="1095891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device/media.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 Group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device/media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desktop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mobile.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diekstraksi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terpisah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07005-3AE6-897D-00F3-81C87891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3654375"/>
            <a:ext cx="5791200" cy="1619250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84EEB399-5276-A0AA-1381-A9E2E6E5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45" y="3642451"/>
            <a:ext cx="46196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Cleaning</a:t>
            </a:r>
            <a:endParaRPr dirty="0"/>
          </a:p>
        </p:txBody>
      </p:sp>
      <p:sp>
        <p:nvSpPr>
          <p:cNvPr id="6" name="Google Shape;216;g1451da43991_0_5">
            <a:extLst>
              <a:ext uri="{FF2B5EF4-FFF2-40B4-BE49-F238E27FC236}">
                <a16:creationId xmlns:a16="http://schemas.microsoft.com/office/drawing/2014/main" id="{2ED5506F-3253-FCA1-5CCB-E6E3EFA22855}"/>
              </a:ext>
            </a:extLst>
          </p:cNvPr>
          <p:cNvSpPr txBox="1"/>
          <p:nvPr/>
        </p:nvSpPr>
        <p:spPr>
          <a:xfrm>
            <a:off x="401515" y="1584375"/>
            <a:ext cx="1095891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Cost per Mille (CPM).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CPM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ditambahkan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tabel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menganalisis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dikeluarkan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1000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pemunculan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368BE-7B91-8528-CE62-8281C2093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0" y="3821596"/>
            <a:ext cx="5038725" cy="1143000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1E745C9A-AD15-1265-6AF4-8C673F862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53" y="3326296"/>
            <a:ext cx="33718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3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332B-6C52-E605-A519-01E04075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</a:t>
            </a:r>
            <a:r>
              <a:rPr lang="en-US" sz="4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Dashboard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960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Dashboard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347474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dashboard marketing analytics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3B3BF3B-2A41-FC91-5322-C54BAC31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1" y="875111"/>
            <a:ext cx="8334375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EB1F7-80FF-CF55-9181-4D3EEC9E2BA1}"/>
              </a:ext>
            </a:extLst>
          </p:cNvPr>
          <p:cNvSpPr txBox="1"/>
          <p:nvPr/>
        </p:nvSpPr>
        <p:spPr>
          <a:xfrm>
            <a:off x="401514" y="4572396"/>
            <a:ext cx="34747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4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https://public.tableau.com/views/advert_16734525326890/Dashboard1?:language=en-GB&amp;publish=yes&amp;:display_count=n&amp;:origin=viz_share_link</a:t>
            </a:r>
            <a:endParaRPr lang="en-US" sz="14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29227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BD9A-FCCD-3BE5-77F0-E7C34F0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978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insights,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pertanyaan-pertanyaan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penolong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dijawab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85288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campaign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menguntungkan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E8355-A981-B773-D96D-8C2C5405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6" y="2262375"/>
            <a:ext cx="6553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A9D0DF-694E-2B6F-8E0B-3EEC47C90683}"/>
              </a:ext>
            </a:extLst>
          </p:cNvPr>
          <p:cNvSpPr txBox="1"/>
          <p:nvPr/>
        </p:nvSpPr>
        <p:spPr>
          <a:xfrm>
            <a:off x="743226" y="3903190"/>
            <a:ext cx="104780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Secara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keseluruhan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campaign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dijalankan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masih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kurang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menguntungkan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revenue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dihasilkan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kecil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marketing cost.</a:t>
            </a:r>
          </a:p>
          <a:p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Oleh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difokuskan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ketika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profit.</a:t>
            </a:r>
          </a:p>
        </p:txBody>
      </p:sp>
    </p:spTree>
    <p:extLst>
      <p:ext uri="{BB962C8B-B14F-4D97-AF65-F5344CB8AC3E}">
        <p14:creationId xmlns:p14="http://schemas.microsoft.com/office/powerpoint/2010/main" val="401531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Di bulan apakah perusahaan mendapatkan profit?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9D0DF-694E-2B6F-8E0B-3EEC47C90683}"/>
              </a:ext>
            </a:extLst>
          </p:cNvPr>
          <p:cNvSpPr txBox="1"/>
          <p:nvPr/>
        </p:nvSpPr>
        <p:spPr>
          <a:xfrm>
            <a:off x="825569" y="4611905"/>
            <a:ext cx="10478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Oktober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profit.</a:t>
            </a:r>
          </a:p>
          <a:p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Oleh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dianalisis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mana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saja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kinerja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bagus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50D1BB-BF4B-58B7-F75E-16BCDFED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9" y="1984444"/>
            <a:ext cx="8334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2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43" y="132064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Dua iklan mana yang menyumbang profit terbanyak pada bulan Oktober?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9D0DF-694E-2B6F-8E0B-3EEC47C90683}"/>
              </a:ext>
            </a:extLst>
          </p:cNvPr>
          <p:cNvSpPr txBox="1"/>
          <p:nvPr/>
        </p:nvSpPr>
        <p:spPr>
          <a:xfrm>
            <a:off x="825569" y="5005387"/>
            <a:ext cx="10478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memberikan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profit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terbanyak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bulan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Oktober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Coupon dan Discount.</a:t>
            </a:r>
          </a:p>
          <a:p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Oleh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dianalisis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apakah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Coupon dan Discount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memberi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dampak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juga pada brand awareness dan traffics.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B434DB-7CE5-A087-6503-589179FE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9" y="2645051"/>
            <a:ext cx="199072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69F0ACA-D96C-FAFA-C5D2-C537CB51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45" y="1756775"/>
            <a:ext cx="61341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638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43" y="132064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d. Bagaimana kinerja iklan Coupon dan Discount dalam Aspek Brand Awareness?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9D0DF-694E-2B6F-8E0B-3EEC47C90683}"/>
              </a:ext>
            </a:extLst>
          </p:cNvPr>
          <p:cNvSpPr txBox="1"/>
          <p:nvPr/>
        </p:nvSpPr>
        <p:spPr>
          <a:xfrm>
            <a:off x="850667" y="5137290"/>
            <a:ext cx="104780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Coupon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memberikan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impression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jauh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Discount.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Namun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jika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perhatikan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cost per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mille-nya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Discount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efektif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Coupon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walau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selisihnya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terlalu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B434DB-7CE5-A087-6503-589179FE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9" y="2645051"/>
            <a:ext cx="199072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D9A2EAE-A028-4618-E803-579C9507E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5"/>
          <a:stretch/>
        </p:blipFill>
        <p:spPr bwMode="auto">
          <a:xfrm>
            <a:off x="2617514" y="1744223"/>
            <a:ext cx="4474812" cy="32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A69D923-9815-2F56-373B-A5A7B5552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6"/>
          <a:stretch/>
        </p:blipFill>
        <p:spPr bwMode="auto">
          <a:xfrm>
            <a:off x="7159858" y="2128088"/>
            <a:ext cx="4405094" cy="28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3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43" y="132064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Bagaimana kinerja iklan Coupon dan Discount dalam Aspek Trends Generated?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9D0DF-694E-2B6F-8E0B-3EEC47C90683}"/>
              </a:ext>
            </a:extLst>
          </p:cNvPr>
          <p:cNvSpPr txBox="1"/>
          <p:nvPr/>
        </p:nvSpPr>
        <p:spPr>
          <a:xfrm>
            <a:off x="856974" y="5005952"/>
            <a:ext cx="10478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Coupon dan Discount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termasuk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3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tipe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CTR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CPC,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kedua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biaya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terlalu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terlalu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rendah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 Oleh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itu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bisa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kinerja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kedua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aspek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traffics generated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cukup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B434DB-7CE5-A087-6503-589179FE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9" y="2645051"/>
            <a:ext cx="199072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E991601-E968-0873-65C7-C8F129510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5"/>
          <a:stretch/>
        </p:blipFill>
        <p:spPr bwMode="auto">
          <a:xfrm>
            <a:off x="2617514" y="1973571"/>
            <a:ext cx="4745437" cy="291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6C288-AA6F-0922-EFF6-86FBA614C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3"/>
          <a:stretch/>
        </p:blipFill>
        <p:spPr bwMode="auto">
          <a:xfrm>
            <a:off x="7263108" y="2548334"/>
            <a:ext cx="4302104" cy="22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6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Insights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388943" y="169082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ke depannya, analisis lanjutan dapat dilakukan untuk bulan-bulan ketika perusahaan mengalami kerugian untuk mengetahui penyebab kerugian tersebut terjadi, iklan apa yang dijalankan, dan kinerjanya.</a:t>
            </a:r>
          </a:p>
        </p:txBody>
      </p:sp>
    </p:spTree>
    <p:extLst>
      <p:ext uri="{BB962C8B-B14F-4D97-AF65-F5344CB8AC3E}">
        <p14:creationId xmlns:p14="http://schemas.microsoft.com/office/powerpoint/2010/main" val="1151919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BD9A-FCCD-3BE5-77F0-E7C34F0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Kesimpulan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98211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campaign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dijalankan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menguntungkan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kecuali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Oktober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Pada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Oktober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dua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kinerja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aspek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brand awareness, traffics generated, dan sales generated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Coupon dan Discount.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Oleh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mempertimbangkan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memfokuskan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tipe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menjawab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Manager Marketing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menghemat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budget marketing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Tentunya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dahulu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bulan-bulan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mengalami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kerugian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72749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A7FB-1D9A-73E8-8BEC-04E4830C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3769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Marketing Metrics The Definitive Guide To Measure Marketing Performance — Faris et al.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Driven Marketing The 15 Metrics Everyone in Marketing Should Know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Marketing analytics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business analytics.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kali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campaign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42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701380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Topics, Datasets, Tool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28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Topics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Shopping Mall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menjalankan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macam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Juli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-November 2021. Perusahaan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menghemat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budget marketing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tanpa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harus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bijak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memasang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25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Datasets</a:t>
            </a:r>
            <a:endParaRPr dirty="0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kaggle.com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judul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Shopping Mall Paid Search Campaign Dataset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190 baris. Dataset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iklan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mesin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pencari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bertujuan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membawa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pengunjung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website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keyword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dicari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Periode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campaign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Juli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— November 2021.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9E805-DC9B-E467-AB4E-CC248257ECA2}"/>
              </a:ext>
            </a:extLst>
          </p:cNvPr>
          <p:cNvSpPr txBox="1"/>
          <p:nvPr/>
        </p:nvSpPr>
        <p:spPr>
          <a:xfrm>
            <a:off x="401515" y="6098863"/>
            <a:ext cx="9788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u="sng" dirty="0">
                <a:effectLst/>
                <a:latin typeface="source-serif-pro"/>
                <a:hlinkClick r:id="rId3"/>
              </a:rPr>
              <a:t>https://www.kaggle.com/datasets/marceaxl82/shopping-mall-paid-search-campaign-dataset</a:t>
            </a:r>
            <a:endParaRPr lang="en-ID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A86E26-431B-2126-C8F2-035D4788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26" y="2960268"/>
            <a:ext cx="833437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72CF2-D1CC-C2FD-3FDB-5F692B5A6C10}"/>
              </a:ext>
            </a:extLst>
          </p:cNvPr>
          <p:cNvSpPr txBox="1"/>
          <p:nvPr/>
        </p:nvSpPr>
        <p:spPr>
          <a:xfrm>
            <a:off x="401515" y="1547312"/>
            <a:ext cx="1069318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Ad Group	: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Kategori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Month		: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Bulan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campaign.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Impressions	: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dilihat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/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ditampilkan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calon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pengunjung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Clicks		: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diklik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oleh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calon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pengunjung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CTR		: Click Through Rate,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banyak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klik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dibandingkan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banyaknya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dilihat</a:t>
            </a:r>
            <a:endParaRPr lang="en-ID" sz="1600" dirty="0">
              <a:solidFill>
                <a:srgbClr val="103864"/>
              </a:solidFill>
              <a:latin typeface="Sora"/>
              <a:cs typeface="Sora"/>
            </a:endParaRP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(CTR = clicks/impressions).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Conversions	: Banyak action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pembelian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pengunjung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Conv Rate	: Conversion Rate.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Persentase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pengunjung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membeli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produk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setelah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mengklik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Cost		: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Biaya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dikeluarkan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perusahaan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ad group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tersebut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CPC		: Cost Per Click.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Biaya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dikeluarkan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tertentu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dibagi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banyak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klik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(clicks).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Digunakan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mengevaluasi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keefektifan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campaign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hal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ROI (Return on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Investment).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Revenue		: Total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pendapatan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didapatkan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iklan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Sale Amount	: Banyak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penjualan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didapat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suatu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ad group.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P&amp;L		: Profit and Loss.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Keuntungan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/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kerugian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diperoleh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cs typeface="Sora"/>
              </a:rPr>
              <a:t>suatu</a:t>
            </a:r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 ad group.</a:t>
            </a:r>
          </a:p>
          <a:p>
            <a:r>
              <a:rPr lang="en-ID" sz="1600" dirty="0">
                <a:solidFill>
                  <a:srgbClr val="103864"/>
                </a:solidFill>
                <a:latin typeface="Sora"/>
                <a:cs typeface="Sora"/>
              </a:rPr>
              <a:t>		  P&amp;L = Revenue — Cost.</a:t>
            </a:r>
          </a:p>
          <a:p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0367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Tools</a:t>
            </a:r>
            <a:endParaRPr dirty="0"/>
          </a:p>
        </p:txBody>
      </p:sp>
      <p:sp>
        <p:nvSpPr>
          <p:cNvPr id="2" name="Google Shape;198;p4">
            <a:extLst>
              <a:ext uri="{FF2B5EF4-FFF2-40B4-BE49-F238E27FC236}">
                <a16:creationId xmlns:a16="http://schemas.microsoft.com/office/drawing/2014/main" id="{A1F87BB0-DA82-11F4-89CD-1F423ABA9775}"/>
              </a:ext>
            </a:extLst>
          </p:cNvPr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Tools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Jupyter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Notebook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cleaning dan Tableau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visualisasi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dashboard.</a:t>
            </a:r>
          </a:p>
        </p:txBody>
      </p:sp>
    </p:spTree>
    <p:extLst>
      <p:ext uri="{BB962C8B-B14F-4D97-AF65-F5344CB8AC3E}">
        <p14:creationId xmlns:p14="http://schemas.microsoft.com/office/powerpoint/2010/main" val="9864724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1242</Words>
  <Application>Microsoft Office PowerPoint</Application>
  <PresentationFormat>Widescreen</PresentationFormat>
  <Paragraphs>136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Montserrat Light</vt:lpstr>
      <vt:lpstr>Roboto Mono Light</vt:lpstr>
      <vt:lpstr>source-serif-pro</vt:lpstr>
      <vt:lpstr>Calibri</vt:lpstr>
      <vt:lpstr>Sora</vt:lpstr>
      <vt:lpstr>Roboto Mono</vt:lpstr>
      <vt:lpstr>Arial</vt:lpstr>
      <vt:lpstr>Roboto Mono Medium</vt:lpstr>
      <vt:lpstr>1_Office Theme</vt:lpstr>
      <vt:lpstr>Office Theme</vt:lpstr>
      <vt:lpstr>PowerPoint Presentation</vt:lpstr>
      <vt:lpstr>Outline</vt:lpstr>
      <vt:lpstr>Introduction</vt:lpstr>
      <vt:lpstr>Introduction</vt:lpstr>
      <vt:lpstr>Topics, Datasets, Tool</vt:lpstr>
      <vt:lpstr>Topics</vt:lpstr>
      <vt:lpstr>Datasets</vt:lpstr>
      <vt:lpstr>Datasets</vt:lpstr>
      <vt:lpstr>Tools</vt:lpstr>
      <vt:lpstr>Problem Statements, Goals, Metrics, and Scenario</vt:lpstr>
      <vt:lpstr>Rumusan Masalah, Tujuan, Metrics, dan Skenario</vt:lpstr>
      <vt:lpstr>Rumusan Masalah, Tujuan, Metrics, dan Skenario</vt:lpstr>
      <vt:lpstr>Dashboard User Flow</vt:lpstr>
      <vt:lpstr>Storyline</vt:lpstr>
      <vt:lpstr>Dashboard Userflow</vt:lpstr>
      <vt:lpstr>Data Cleaning</vt:lpstr>
      <vt:lpstr>Cleaning</vt:lpstr>
      <vt:lpstr>Cleaning</vt:lpstr>
      <vt:lpstr>Cleaning</vt:lpstr>
      <vt:lpstr>Cleaning</vt:lpstr>
      <vt:lpstr>Cleaning</vt:lpstr>
      <vt:lpstr>Visualization: Dashboard</vt:lpstr>
      <vt:lpstr>Dashboard</vt:lpstr>
      <vt:lpstr>Insights</vt:lpstr>
      <vt:lpstr>Insights</vt:lpstr>
      <vt:lpstr>Insights</vt:lpstr>
      <vt:lpstr>Insights</vt:lpstr>
      <vt:lpstr>Insights</vt:lpstr>
      <vt:lpstr>Insights</vt:lpstr>
      <vt:lpstr>Insights</vt:lpstr>
      <vt:lpstr>Insights</vt:lpstr>
      <vt:lpstr>Kesimpulan</vt:lpstr>
      <vt:lpstr>Conclusion</vt:lpstr>
      <vt:lpstr>Referensi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AnakinSkydiver</cp:lastModifiedBy>
  <cp:revision>7</cp:revision>
  <dcterms:created xsi:type="dcterms:W3CDTF">2022-06-30T03:08:43Z</dcterms:created>
  <dcterms:modified xsi:type="dcterms:W3CDTF">2023-01-18T13:47:54Z</dcterms:modified>
</cp:coreProperties>
</file>